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0693400" cy="7562850"/>
  <p:notesSz cx="10693400" cy="756285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400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5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95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60552" y="2008140"/>
            <a:ext cx="8359140" cy="14255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92555" y="2460766"/>
            <a:ext cx="8601075" cy="1750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50" b="0" i="0">
                <a:solidFill>
                  <a:schemeClr val="tx1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69900" y="1392237"/>
            <a:ext cx="9753600" cy="1439177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065" marR="5080" indent="-1905" algn="ctr">
              <a:lnSpc>
                <a:spcPct val="150000"/>
              </a:lnSpc>
              <a:spcBef>
                <a:spcPts val="430"/>
              </a:spcBef>
            </a:pPr>
            <a:r>
              <a:rPr dirty="0"/>
              <a:t>Redukcja</a:t>
            </a:r>
            <a:r>
              <a:rPr spc="20" dirty="0"/>
              <a:t> </a:t>
            </a:r>
            <a:r>
              <a:rPr dirty="0"/>
              <a:t>zanieczyszczeń</a:t>
            </a:r>
            <a:r>
              <a:rPr spc="20" dirty="0"/>
              <a:t> </a:t>
            </a:r>
            <a:r>
              <a:rPr dirty="0"/>
              <a:t>pyłowych</a:t>
            </a:r>
            <a:r>
              <a:rPr spc="25" dirty="0"/>
              <a:t> </a:t>
            </a:r>
            <a:r>
              <a:rPr spc="-20" dirty="0"/>
              <a:t>oraz </a:t>
            </a:r>
            <a:r>
              <a:rPr dirty="0"/>
              <a:t>propozycje poprawy</a:t>
            </a:r>
            <a:r>
              <a:rPr spc="20" dirty="0"/>
              <a:t> </a:t>
            </a:r>
            <a:r>
              <a:rPr dirty="0"/>
              <a:t>ruchu w</a:t>
            </a:r>
            <a:r>
              <a:rPr spc="25" dirty="0"/>
              <a:t> </a:t>
            </a:r>
            <a:r>
              <a:rPr dirty="0"/>
              <a:t>północnej</a:t>
            </a:r>
            <a:r>
              <a:rPr spc="20" dirty="0"/>
              <a:t> </a:t>
            </a:r>
            <a:r>
              <a:rPr spc="-10" dirty="0"/>
              <a:t>stronie miasta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4186574A-96B9-34FC-2B44-A0C020EB0C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700" y="5457825"/>
            <a:ext cx="6096000" cy="1876236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1029B95-CC6D-A0EF-CF5E-35A869DA9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00" y="5762625"/>
            <a:ext cx="1828800" cy="13851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1">
            <a:extLst>
              <a:ext uri="{FF2B5EF4-FFF2-40B4-BE49-F238E27FC236}">
                <a16:creationId xmlns:a16="http://schemas.microsoft.com/office/drawing/2014/main" id="{3346177D-ADC4-4968-B747-5CFCD390B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693400" cy="756285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622300" y="234606"/>
            <a:ext cx="8800421" cy="1838958"/>
          </a:xfrm>
          <a:prstGeom prst="rect">
            <a:avLst/>
          </a:prstGeom>
        </p:spPr>
        <p:txBody>
          <a:bodyPr vert="horz" lIns="0" tIns="71755" rIns="0" bIns="0" rtlCol="0" anchor="b">
            <a:normAutofit/>
          </a:bodyPr>
          <a:lstStyle/>
          <a:p>
            <a:pPr marL="449580" marR="5080" indent="-437515" algn="ctr">
              <a:lnSpc>
                <a:spcPct val="150000"/>
              </a:lnSpc>
              <a:spcBef>
                <a:spcPts val="565"/>
              </a:spcBef>
            </a:pPr>
            <a:r>
              <a:rPr lang="pl-PL" sz="3300" b="1" dirty="0"/>
              <a:t>Zanieczyszczenia</a:t>
            </a:r>
            <a:r>
              <a:rPr lang="pl-PL" sz="3300" b="1" spc="-90" dirty="0"/>
              <a:t> </a:t>
            </a:r>
            <a:r>
              <a:rPr lang="pl-PL" sz="3300" b="1" dirty="0"/>
              <a:t>pyłowe</a:t>
            </a:r>
            <a:r>
              <a:rPr lang="pl-PL" sz="3300" b="1" spc="-85" dirty="0"/>
              <a:t> </a:t>
            </a:r>
            <a:br>
              <a:rPr lang="pl-PL" sz="3300" spc="-85" dirty="0"/>
            </a:br>
            <a:r>
              <a:rPr lang="pl-PL" sz="3300" spc="-10" dirty="0"/>
              <a:t>(pyły </a:t>
            </a:r>
            <a:r>
              <a:rPr lang="pl-PL" sz="3300" dirty="0"/>
              <a:t>zawieszone</a:t>
            </a:r>
            <a:r>
              <a:rPr lang="pl-PL" sz="3300" spc="-30" dirty="0"/>
              <a:t> </a:t>
            </a:r>
            <a:r>
              <a:rPr lang="pl-PL" sz="3300" dirty="0"/>
              <a:t>PM10</a:t>
            </a:r>
            <a:r>
              <a:rPr lang="pl-PL" sz="3300" spc="-25" dirty="0"/>
              <a:t> </a:t>
            </a:r>
            <a:r>
              <a:rPr lang="pl-PL" sz="3300" dirty="0"/>
              <a:t>i</a:t>
            </a:r>
            <a:r>
              <a:rPr lang="pl-PL" sz="3300" spc="5" dirty="0"/>
              <a:t> </a:t>
            </a:r>
            <a:r>
              <a:rPr lang="pl-PL" sz="3300" spc="-10" dirty="0"/>
              <a:t>PM2,5)</a:t>
            </a:r>
            <a:endParaRPr lang="pl-PL" sz="3300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5E22A9EE-9CA0-C517-80C0-F9B0434AC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679" y="5930941"/>
            <a:ext cx="3399719" cy="104541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850900" y="2653166"/>
            <a:ext cx="9601200" cy="3526092"/>
          </a:xfrm>
          <a:prstGeom prst="rect">
            <a:avLst/>
          </a:prstGeom>
        </p:spPr>
        <p:txBody>
          <a:bodyPr vert="horz" lIns="0" tIns="50800" rIns="0" bIns="0" rtlCol="0" anchor="t">
            <a:normAutofit/>
          </a:bodyPr>
          <a:lstStyle/>
          <a:p>
            <a:pPr marL="12700" marR="5080">
              <a:spcBef>
                <a:spcPts val="400"/>
              </a:spcBef>
            </a:pPr>
            <a:r>
              <a:rPr lang="pl-PL" sz="2800" dirty="0"/>
              <a:t>Pyły zawieszone to</a:t>
            </a:r>
            <a:r>
              <a:rPr lang="pl-PL" sz="2800" spc="40" dirty="0"/>
              <a:t> </a:t>
            </a:r>
            <a:r>
              <a:rPr lang="pl-PL" sz="2800" dirty="0"/>
              <a:t>cząstki</a:t>
            </a:r>
            <a:r>
              <a:rPr lang="pl-PL" sz="2800" spc="40" dirty="0"/>
              <a:t> </a:t>
            </a:r>
            <a:r>
              <a:rPr lang="pl-PL" sz="2800" dirty="0"/>
              <a:t>stałe</a:t>
            </a:r>
            <a:r>
              <a:rPr lang="pl-PL" sz="2800" spc="45" dirty="0"/>
              <a:t> </a:t>
            </a:r>
            <a:r>
              <a:rPr lang="pl-PL" sz="2800" dirty="0"/>
              <a:t>i</a:t>
            </a:r>
            <a:r>
              <a:rPr lang="pl-PL" sz="2800" spc="40" dirty="0"/>
              <a:t> </a:t>
            </a:r>
            <a:r>
              <a:rPr lang="pl-PL" sz="2800" dirty="0"/>
              <a:t>ciekłe</a:t>
            </a:r>
            <a:r>
              <a:rPr lang="pl-PL" sz="2800" spc="40" dirty="0"/>
              <a:t> </a:t>
            </a:r>
            <a:r>
              <a:rPr lang="pl-PL" sz="2800" dirty="0"/>
              <a:t>o</a:t>
            </a:r>
            <a:r>
              <a:rPr lang="pl-PL" sz="2800" spc="40" dirty="0"/>
              <a:t> </a:t>
            </a:r>
            <a:r>
              <a:rPr lang="pl-PL" sz="2800" dirty="0"/>
              <a:t>wielkości</a:t>
            </a:r>
            <a:r>
              <a:rPr lang="pl-PL" sz="2800" spc="40" dirty="0"/>
              <a:t> </a:t>
            </a:r>
            <a:r>
              <a:rPr lang="pl-PL" sz="2800" spc="-10" dirty="0"/>
              <a:t>odpowiednio </a:t>
            </a:r>
            <a:r>
              <a:rPr lang="pl-PL" sz="2800" dirty="0"/>
              <a:t>poniżej</a:t>
            </a:r>
            <a:r>
              <a:rPr lang="pl-PL" sz="2800" spc="65" dirty="0"/>
              <a:t> </a:t>
            </a:r>
            <a:r>
              <a:rPr lang="pl-PL" sz="2800" dirty="0"/>
              <a:t>10</a:t>
            </a:r>
            <a:r>
              <a:rPr lang="pl-PL" sz="2800" spc="65" dirty="0"/>
              <a:t> </a:t>
            </a:r>
            <a:r>
              <a:rPr lang="pl-PL" sz="2800" dirty="0"/>
              <a:t>i</a:t>
            </a:r>
            <a:r>
              <a:rPr lang="pl-PL" sz="2800" spc="70" dirty="0"/>
              <a:t> </a:t>
            </a:r>
            <a:r>
              <a:rPr lang="pl-PL" sz="2800" dirty="0"/>
              <a:t>2,5</a:t>
            </a:r>
            <a:r>
              <a:rPr lang="pl-PL" sz="2800" spc="65" dirty="0"/>
              <a:t> </a:t>
            </a:r>
            <a:r>
              <a:rPr lang="pl-PL" sz="2800" dirty="0"/>
              <a:t>mikrometra.</a:t>
            </a:r>
            <a:r>
              <a:rPr lang="pl-PL" sz="2800" spc="65" dirty="0"/>
              <a:t> </a:t>
            </a:r>
            <a:r>
              <a:rPr lang="pl-PL" sz="2800" dirty="0"/>
              <a:t>Są</a:t>
            </a:r>
            <a:r>
              <a:rPr lang="pl-PL" sz="2800" spc="65" dirty="0"/>
              <a:t> </a:t>
            </a:r>
            <a:r>
              <a:rPr lang="pl-PL" sz="2800" spc="-10" dirty="0"/>
              <a:t>głównym </a:t>
            </a:r>
            <a:r>
              <a:rPr lang="pl-PL" sz="2800" dirty="0"/>
              <a:t>składnikiem</a:t>
            </a:r>
            <a:r>
              <a:rPr lang="pl-PL" sz="2800" spc="75" dirty="0"/>
              <a:t> </a:t>
            </a:r>
            <a:r>
              <a:rPr lang="pl-PL" sz="2800" dirty="0"/>
              <a:t>smogu</a:t>
            </a:r>
            <a:r>
              <a:rPr lang="pl-PL" sz="2800" spc="85" dirty="0"/>
              <a:t> </a:t>
            </a:r>
            <a:r>
              <a:rPr lang="pl-PL" sz="2800" dirty="0"/>
              <a:t>i</a:t>
            </a:r>
            <a:r>
              <a:rPr lang="pl-PL" sz="2800" spc="85" dirty="0"/>
              <a:t> </a:t>
            </a:r>
            <a:r>
              <a:rPr lang="pl-PL" sz="2800" dirty="0"/>
              <a:t>stanowią</a:t>
            </a:r>
            <a:r>
              <a:rPr lang="pl-PL" sz="2800" spc="65" dirty="0"/>
              <a:t> </a:t>
            </a:r>
            <a:r>
              <a:rPr lang="pl-PL" sz="2800" dirty="0"/>
              <a:t>poważne</a:t>
            </a:r>
            <a:r>
              <a:rPr lang="pl-PL" sz="2800" spc="85" dirty="0"/>
              <a:t> </a:t>
            </a:r>
            <a:r>
              <a:rPr lang="pl-PL" sz="2800" spc="-10" dirty="0"/>
              <a:t>zagrożenie </a:t>
            </a:r>
            <a:r>
              <a:rPr lang="pl-PL" sz="2800" dirty="0"/>
              <a:t>dla</a:t>
            </a:r>
            <a:r>
              <a:rPr lang="pl-PL" sz="2800" spc="90" dirty="0"/>
              <a:t> </a:t>
            </a:r>
            <a:r>
              <a:rPr lang="pl-PL" sz="2800" dirty="0"/>
              <a:t>układu</a:t>
            </a:r>
            <a:r>
              <a:rPr lang="pl-PL" sz="2800" spc="95" dirty="0"/>
              <a:t> </a:t>
            </a:r>
            <a:r>
              <a:rPr lang="pl-PL" sz="2800" dirty="0"/>
              <a:t>oddechowego</a:t>
            </a:r>
            <a:r>
              <a:rPr lang="pl-PL" sz="2800" spc="90" dirty="0"/>
              <a:t> </a:t>
            </a:r>
            <a:r>
              <a:rPr lang="pl-PL" sz="2800" dirty="0"/>
              <a:t>i</a:t>
            </a:r>
            <a:r>
              <a:rPr lang="pl-PL" sz="2800" spc="90" dirty="0"/>
              <a:t> </a:t>
            </a:r>
            <a:r>
              <a:rPr lang="pl-PL" sz="2800" spc="-10" dirty="0"/>
              <a:t>krwionośnego.</a:t>
            </a: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0844A943-BF79-4FEA-ABB1-3BD54D2366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7058658"/>
            <a:ext cx="10693400" cy="503720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id="{6437CC72-F4A8-4DC3-AFAB-D22C482C81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42188" y="7058658"/>
            <a:ext cx="7151210" cy="503718"/>
          </a:xfrm>
          <a:prstGeom prst="rect">
            <a:avLst/>
          </a:prstGeom>
          <a:gradFill>
            <a:gsLst>
              <a:gs pos="0">
                <a:srgbClr val="000000">
                  <a:alpha val="50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5907" y="0"/>
            <a:ext cx="10055860" cy="5671185"/>
            <a:chOff x="25907" y="0"/>
            <a:chExt cx="10055860" cy="567118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907" y="0"/>
              <a:ext cx="10055352" cy="156057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907" y="1560575"/>
              <a:ext cx="10055352" cy="156057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907" y="3121151"/>
              <a:ext cx="10055352" cy="156057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907" y="4681727"/>
              <a:ext cx="10055352" cy="989075"/>
            </a:xfrm>
            <a:prstGeom prst="rect">
              <a:avLst/>
            </a:prstGeom>
          </p:spPr>
        </p:pic>
      </p:grpSp>
      <p:pic>
        <p:nvPicPr>
          <p:cNvPr id="8" name="Obraz 7">
            <a:extLst>
              <a:ext uri="{FF2B5EF4-FFF2-40B4-BE49-F238E27FC236}">
                <a16:creationId xmlns:a16="http://schemas.microsoft.com/office/drawing/2014/main" id="{8BDC8216-8EB1-1731-A1FE-A79A625AF8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3825" y="6750686"/>
            <a:ext cx="2039610" cy="62775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0500" y="428625"/>
            <a:ext cx="8314435" cy="5305425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FC887971-F513-E70F-F895-380E754C9C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825" y="6750686"/>
            <a:ext cx="2039610" cy="62775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27776" y="19812"/>
            <a:ext cx="4251959" cy="565099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51959" cy="566928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5C616184-3F8E-7F65-E4F4-5412BCA03E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3825" y="6750686"/>
            <a:ext cx="2039610" cy="6277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77840" y="2294681"/>
            <a:ext cx="4504944" cy="3376503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4020820" cy="5674360"/>
            <a:chOff x="0" y="0"/>
            <a:chExt cx="4020820" cy="567436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6967" y="4074354"/>
              <a:ext cx="3130296" cy="58509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4020820" cy="5674360"/>
            </a:xfrm>
            <a:custGeom>
              <a:avLst/>
              <a:gdLst/>
              <a:ahLst/>
              <a:cxnLst/>
              <a:rect l="l" t="t" r="r" b="b"/>
              <a:pathLst>
                <a:path w="4020820" h="5674360">
                  <a:moveTo>
                    <a:pt x="4020312" y="5675376"/>
                  </a:moveTo>
                  <a:lnTo>
                    <a:pt x="0" y="5675376"/>
                  </a:lnTo>
                  <a:lnTo>
                    <a:pt x="0" y="0"/>
                  </a:lnTo>
                  <a:lnTo>
                    <a:pt x="4020312" y="0"/>
                  </a:lnTo>
                  <a:lnTo>
                    <a:pt x="4020312" y="5675376"/>
                  </a:lnTo>
                  <a:close/>
                </a:path>
              </a:pathLst>
            </a:custGeom>
            <a:solidFill>
              <a:srgbClr val="3D3F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41300" y="3078997"/>
            <a:ext cx="2371090" cy="862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14145">
              <a:lnSpc>
                <a:spcPct val="100000"/>
              </a:lnSpc>
              <a:spcBef>
                <a:spcPts val="100"/>
              </a:spcBef>
            </a:pPr>
            <a:r>
              <a:rPr sz="1550" spc="-20" dirty="0">
                <a:solidFill>
                  <a:srgbClr val="FFFFFF"/>
                </a:solidFill>
                <a:latin typeface="Arial MT"/>
                <a:cs typeface="Arial MT"/>
              </a:rPr>
              <a:t>Ruczajowa</a:t>
            </a:r>
            <a:endParaRPr sz="1550" dirty="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endParaRPr sz="155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550" spc="-10" dirty="0">
                <a:solidFill>
                  <a:srgbClr val="FFFFFF"/>
                </a:solidFill>
                <a:latin typeface="Arial MT"/>
                <a:cs typeface="Arial MT"/>
              </a:rPr>
              <a:t>1rojowe</a:t>
            </a:r>
            <a:endParaRPr sz="1550" dirty="0">
              <a:latin typeface="Arial MT"/>
              <a:cs typeface="Arial MT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5772F965-9931-8F5D-4AA1-617C9045E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3825" y="6750686"/>
            <a:ext cx="2039610" cy="62775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53</Words>
  <Application>Microsoft Office PowerPoint</Application>
  <PresentationFormat>Niestandardowy</PresentationFormat>
  <Paragraphs>6</Paragraphs>
  <Slides>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9" baseType="lpstr">
      <vt:lpstr>Arial MT</vt:lpstr>
      <vt:lpstr>Microsoft Sans Serif</vt:lpstr>
      <vt:lpstr>Office Theme</vt:lpstr>
      <vt:lpstr>Redukcja zanieczyszczeń pyłowych oraz propozycje poprawy ruchu w północnej stronie miasta</vt:lpstr>
      <vt:lpstr>Zanieczyszczenia pyłowe  (pyły zawieszone PM10 i PM2,5)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Interreg.odp</dc:title>
  <cp:lastModifiedBy>Hanna Łosyk</cp:lastModifiedBy>
  <cp:revision>2</cp:revision>
  <dcterms:created xsi:type="dcterms:W3CDTF">2026-07-27T16:18:30Z</dcterms:created>
  <dcterms:modified xsi:type="dcterms:W3CDTF">2026-07-27T16:22:48Z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2026-06-15T00:00:00Z</vt:filetime>
  </property>
  <property fmtid="{D5CDD505-2E9C-101B-9397-08002B2CF9AE}" pid="4" name="LastSaved">
    <vt:filetime>2026-07-27T00:00:00Z</vt:filetime>
  </property>
  <property fmtid="{D5CDD505-2E9C-101B-9397-08002B2CF9AE}" pid="5" name="Producer">
    <vt:lpwstr>Microsoft: Print To PDF</vt:lpwstr>
  </property>
</Properties>
</file>